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3" r:id="rId10"/>
    <p:sldId id="266" r:id="rId11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ACA5AC52-55A3-4800-BE76-39A4B79E66B0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988CB55-3316-4651-84DD-F603F3349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463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54066" y="1858053"/>
            <a:ext cx="8361229" cy="2098226"/>
          </a:xfrm>
        </p:spPr>
        <p:txBody>
          <a:bodyPr/>
          <a:lstStyle/>
          <a:p>
            <a:r>
              <a:rPr lang="en-US" sz="6000" dirty="0" err="1" smtClean="0"/>
              <a:t>Penyusunan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 err="1" smtClean="0"/>
              <a:t>Alat</a:t>
            </a:r>
            <a:r>
              <a:rPr lang="en-US" sz="6000" dirty="0" smtClean="0"/>
              <a:t> </a:t>
            </a:r>
            <a:r>
              <a:rPr lang="en-US" sz="6000" dirty="0" err="1" smtClean="0"/>
              <a:t>ukur</a:t>
            </a:r>
            <a:r>
              <a:rPr lang="en-US" sz="6000" dirty="0" smtClean="0"/>
              <a:t> </a:t>
            </a:r>
            <a:br>
              <a:rPr lang="en-US" sz="6000" dirty="0" smtClean="0"/>
            </a:br>
            <a:r>
              <a:rPr lang="en-US" sz="6000" dirty="0" err="1" smtClean="0"/>
              <a:t>layanan</a:t>
            </a:r>
            <a:r>
              <a:rPr lang="en-US" sz="6000" dirty="0" smtClean="0"/>
              <a:t> unit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4133" y="5024684"/>
            <a:ext cx="6831673" cy="1086237"/>
          </a:xfrm>
        </p:spPr>
        <p:txBody>
          <a:bodyPr/>
          <a:lstStyle/>
          <a:p>
            <a:r>
              <a:rPr lang="en-US" dirty="0" smtClean="0"/>
              <a:t>SPMAIP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34" y="250257"/>
            <a:ext cx="12102531" cy="6497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094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Ukur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67853"/>
            <a:ext cx="9601200" cy="5390147"/>
          </a:xfrm>
        </p:spPr>
        <p:txBody>
          <a:bodyPr>
            <a:normAutofit/>
          </a:bodyPr>
          <a:lstStyle/>
          <a:p>
            <a:r>
              <a:rPr lang="en-US" dirty="0" err="1" smtClean="0"/>
              <a:t>Cermati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 (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indicator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Kelompokan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:</a:t>
            </a:r>
          </a:p>
          <a:p>
            <a:pPr lvl="1"/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Cek</a:t>
            </a:r>
            <a:r>
              <a:rPr lang="en-US" dirty="0" smtClean="0"/>
              <a:t> list :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auditor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audit</a:t>
            </a:r>
          </a:p>
          <a:p>
            <a:pPr lvl="1"/>
            <a:r>
              <a:rPr lang="en-US" dirty="0" err="1" smtClean="0"/>
              <a:t>Kuesioner</a:t>
            </a:r>
            <a:r>
              <a:rPr lang="en-US" dirty="0" smtClean="0"/>
              <a:t> :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/>
              <a:t> yang </a:t>
            </a:r>
            <a:r>
              <a:rPr lang="en-US" dirty="0" err="1" smtClean="0"/>
              <a:t>ditanyakan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endParaRPr lang="en-US" dirty="0" smtClean="0"/>
          </a:p>
          <a:p>
            <a:r>
              <a:rPr lang="en-US" dirty="0" err="1" smtClean="0"/>
              <a:t>Kuesioner</a:t>
            </a:r>
            <a:endParaRPr lang="en-US" dirty="0" smtClean="0"/>
          </a:p>
          <a:p>
            <a:pPr lvl="1"/>
            <a:r>
              <a:rPr lang="en-US" dirty="0" err="1" smtClean="0"/>
              <a:t>Susun</a:t>
            </a:r>
            <a:r>
              <a:rPr lang="en-US" dirty="0" smtClean="0"/>
              <a:t> </a:t>
            </a:r>
            <a:r>
              <a:rPr lang="en-US" dirty="0" err="1" smtClean="0"/>
              <a:t>instrumen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memakai</a:t>
            </a:r>
            <a:r>
              <a:rPr lang="en-US" dirty="0" smtClean="0"/>
              <a:t> </a:t>
            </a:r>
            <a:r>
              <a:rPr lang="en-US" dirty="0" err="1" smtClean="0"/>
              <a:t>kaidah</a:t>
            </a:r>
            <a:r>
              <a:rPr lang="en-US" dirty="0" smtClean="0"/>
              <a:t> RATER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likert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4 :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, 3: </a:t>
            </a:r>
            <a:r>
              <a:rPr lang="en-US" dirty="0" err="1" smtClean="0"/>
              <a:t>baik</a:t>
            </a:r>
            <a:r>
              <a:rPr lang="en-US" dirty="0" smtClean="0"/>
              <a:t>, 2:cukup 1:kurang</a:t>
            </a:r>
          </a:p>
          <a:p>
            <a:pPr lvl="1"/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coba</a:t>
            </a:r>
            <a:r>
              <a:rPr lang="en-US" dirty="0" smtClean="0"/>
              <a:t> </a:t>
            </a:r>
            <a:r>
              <a:rPr lang="en-US" dirty="0" err="1" smtClean="0"/>
              <a:t>instrumen</a:t>
            </a:r>
            <a:endParaRPr lang="en-US" dirty="0" smtClean="0"/>
          </a:p>
          <a:p>
            <a:pPr lvl="1"/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Realbilitas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Validitas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instrumen</a:t>
            </a:r>
            <a:endParaRPr lang="en-US" dirty="0" smtClean="0"/>
          </a:p>
          <a:p>
            <a:pPr lvl="1"/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Penyesuaian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statistik</a:t>
            </a:r>
            <a:endParaRPr lang="en-US" dirty="0" smtClean="0"/>
          </a:p>
          <a:p>
            <a:pPr lvl="1"/>
            <a:r>
              <a:rPr lang="en-US" dirty="0" err="1" smtClean="0"/>
              <a:t>Sebarkan</a:t>
            </a:r>
            <a:r>
              <a:rPr lang="en-US" dirty="0" smtClean="0"/>
              <a:t> </a:t>
            </a:r>
            <a:r>
              <a:rPr lang="en-US" dirty="0" err="1" smtClean="0"/>
              <a:t>Kuesioner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endParaRPr lang="en-US" dirty="0" smtClean="0"/>
          </a:p>
          <a:p>
            <a:pPr lvl="1"/>
            <a:endParaRPr lang="en-US" dirty="0"/>
          </a:p>
          <a:p>
            <a:pPr marL="53035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72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www.toolshero.com/wp-content/uploads/2018/02/rater-model-zeithaml-toolsher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396" y="0"/>
            <a:ext cx="7873465" cy="6296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662737" y="3222686"/>
            <a:ext cx="3529263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Tangibles</a:t>
            </a:r>
          </a:p>
          <a:p>
            <a:r>
              <a:rPr lang="en-US" i="1" dirty="0" err="1" smtClean="0"/>
              <a:t>Aspek</a:t>
            </a:r>
            <a:r>
              <a:rPr lang="en-US" i="1" dirty="0" smtClean="0"/>
              <a:t> </a:t>
            </a:r>
            <a:r>
              <a:rPr lang="en-US" i="1" dirty="0" err="1" smtClean="0"/>
              <a:t>fisik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8662737" y="1645457"/>
            <a:ext cx="3529263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Assurance</a:t>
            </a:r>
          </a:p>
          <a:p>
            <a:r>
              <a:rPr lang="en-US" i="1" dirty="0" err="1" smtClean="0"/>
              <a:t>Apakah</a:t>
            </a:r>
            <a:r>
              <a:rPr lang="en-US" i="1" dirty="0" smtClean="0"/>
              <a:t> </a:t>
            </a:r>
            <a:r>
              <a:rPr lang="en-US" i="1" dirty="0" err="1" smtClean="0"/>
              <a:t>perusahan</a:t>
            </a:r>
            <a:r>
              <a:rPr lang="en-US" i="1" dirty="0" smtClean="0"/>
              <a:t>/</a:t>
            </a:r>
            <a:r>
              <a:rPr lang="en-US" i="1" dirty="0" err="1" smtClean="0"/>
              <a:t>karyawan</a:t>
            </a:r>
            <a:r>
              <a:rPr lang="en-US" i="1" dirty="0" smtClean="0"/>
              <a:t> </a:t>
            </a:r>
            <a:r>
              <a:rPr lang="en-US" i="1" dirty="0" err="1" smtClean="0"/>
              <a:t>berhasil</a:t>
            </a:r>
            <a:r>
              <a:rPr lang="en-US" i="1" dirty="0" smtClean="0"/>
              <a:t> </a:t>
            </a:r>
            <a:r>
              <a:rPr lang="en-US" i="1" dirty="0" err="1" smtClean="0"/>
              <a:t>membuat</a:t>
            </a:r>
            <a:r>
              <a:rPr lang="en-US" i="1" dirty="0" smtClean="0"/>
              <a:t> </a:t>
            </a:r>
            <a:r>
              <a:rPr lang="en-US" i="1" dirty="0" err="1" smtClean="0"/>
              <a:t>pelanggan</a:t>
            </a:r>
            <a:r>
              <a:rPr lang="en-US" i="1" dirty="0" smtClean="0"/>
              <a:t> </a:t>
            </a:r>
            <a:r>
              <a:rPr lang="en-US" i="1" dirty="0" err="1" smtClean="0"/>
              <a:t>percaya</a:t>
            </a:r>
            <a:r>
              <a:rPr lang="en-US" i="1" dirty="0" smtClean="0"/>
              <a:t> </a:t>
            </a:r>
            <a:r>
              <a:rPr lang="en-US" i="1" dirty="0" err="1" smtClean="0"/>
              <a:t>akan</a:t>
            </a:r>
            <a:r>
              <a:rPr lang="en-US" i="1" dirty="0" smtClean="0"/>
              <a:t> </a:t>
            </a:r>
            <a:r>
              <a:rPr lang="en-US" i="1" dirty="0" err="1" smtClean="0"/>
              <a:t>layanan</a:t>
            </a:r>
            <a:r>
              <a:rPr lang="en-US" i="1" dirty="0" smtClean="0"/>
              <a:t> yang </a:t>
            </a:r>
            <a:r>
              <a:rPr lang="en-US" i="1" dirty="0" err="1" smtClean="0"/>
              <a:t>diberikan</a:t>
            </a:r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>
            <a:off x="8681988" y="54691"/>
            <a:ext cx="3529263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Reliabity</a:t>
            </a:r>
            <a:endParaRPr lang="en-US" b="1" dirty="0" smtClean="0"/>
          </a:p>
          <a:p>
            <a:r>
              <a:rPr lang="en-US" i="1" dirty="0" err="1" smtClean="0"/>
              <a:t>Apakah</a:t>
            </a:r>
            <a:r>
              <a:rPr lang="en-US" i="1" dirty="0" smtClean="0"/>
              <a:t> </a:t>
            </a:r>
            <a:r>
              <a:rPr lang="en-US" i="1" dirty="0" err="1" smtClean="0"/>
              <a:t>Organisasi</a:t>
            </a:r>
            <a:r>
              <a:rPr lang="en-US" i="1" dirty="0" smtClean="0"/>
              <a:t> </a:t>
            </a:r>
            <a:r>
              <a:rPr lang="en-US" i="1" dirty="0" err="1" smtClean="0"/>
              <a:t>secara</a:t>
            </a:r>
            <a:r>
              <a:rPr lang="en-US" i="1" dirty="0" smtClean="0"/>
              <a:t> </a:t>
            </a:r>
            <a:r>
              <a:rPr lang="en-US" i="1" dirty="0" err="1" smtClean="0"/>
              <a:t>konsisten</a:t>
            </a:r>
            <a:r>
              <a:rPr lang="en-US" i="1" dirty="0" smtClean="0"/>
              <a:t> </a:t>
            </a:r>
            <a:r>
              <a:rPr lang="en-US" i="1" dirty="0" err="1" smtClean="0"/>
              <a:t>memberikan</a:t>
            </a:r>
            <a:r>
              <a:rPr lang="en-US" i="1" dirty="0" smtClean="0"/>
              <a:t> </a:t>
            </a:r>
            <a:r>
              <a:rPr lang="en-US" i="1" dirty="0" err="1" smtClean="0"/>
              <a:t>layanan</a:t>
            </a:r>
            <a:r>
              <a:rPr lang="en-US" i="1" dirty="0" smtClean="0"/>
              <a:t> yang </a:t>
            </a:r>
            <a:r>
              <a:rPr lang="en-US" i="1" dirty="0" err="1" smtClean="0"/>
              <a:t>disepakati</a:t>
            </a:r>
            <a:r>
              <a:rPr lang="en-US" i="1" dirty="0" smtClean="0"/>
              <a:t>, </a:t>
            </a:r>
            <a:r>
              <a:rPr lang="en-US" i="1" dirty="0" err="1" smtClean="0"/>
              <a:t>tepat</a:t>
            </a:r>
            <a:r>
              <a:rPr lang="en-US" i="1" dirty="0" smtClean="0"/>
              <a:t> </a:t>
            </a:r>
            <a:r>
              <a:rPr lang="en-US" i="1" dirty="0" err="1" smtClean="0"/>
              <a:t>waktu</a:t>
            </a:r>
            <a:r>
              <a:rPr lang="en-US" i="1" dirty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akurat</a:t>
            </a:r>
            <a:r>
              <a:rPr lang="en-US" i="1" dirty="0" smtClean="0"/>
              <a:t>.</a:t>
            </a:r>
            <a:endParaRPr lang="en-US" i="1" dirty="0"/>
          </a:p>
        </p:txBody>
      </p:sp>
      <p:sp>
        <p:nvSpPr>
          <p:cNvPr id="8" name="TextBox 7"/>
          <p:cNvSpPr txBox="1"/>
          <p:nvPr/>
        </p:nvSpPr>
        <p:spPr>
          <a:xfrm>
            <a:off x="8633861" y="3986089"/>
            <a:ext cx="3529263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Empathy</a:t>
            </a:r>
            <a:endParaRPr lang="en-US" b="1" dirty="0"/>
          </a:p>
          <a:p>
            <a:r>
              <a:rPr lang="en-US" i="1" dirty="0" err="1" smtClean="0"/>
              <a:t>Perhatian</a:t>
            </a:r>
            <a:r>
              <a:rPr lang="en-US" i="1" dirty="0" smtClean="0"/>
              <a:t> </a:t>
            </a:r>
            <a:r>
              <a:rPr lang="en-US" i="1" dirty="0" err="1" smtClean="0"/>
              <a:t>terhadap</a:t>
            </a:r>
            <a:r>
              <a:rPr lang="en-US" i="1" dirty="0" smtClean="0"/>
              <a:t> </a:t>
            </a:r>
            <a:r>
              <a:rPr lang="en-US" i="1" dirty="0" err="1" smtClean="0"/>
              <a:t>pelanggan</a:t>
            </a:r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8633860" y="4746720"/>
            <a:ext cx="3529263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Responsiveness</a:t>
            </a:r>
          </a:p>
          <a:p>
            <a:r>
              <a:rPr lang="en-US" dirty="0" err="1" smtClean="0"/>
              <a:t>Layanan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sejauh</a:t>
            </a:r>
            <a:r>
              <a:rPr lang="en-US" dirty="0"/>
              <a:t> mana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bersedia</a:t>
            </a:r>
            <a:r>
              <a:rPr lang="en-US" dirty="0" smtClean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pelanggan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4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RATER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Kepuasan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Tabel</a:t>
            </a:r>
            <a:r>
              <a:rPr lang="en-US" dirty="0" smtClean="0"/>
              <a:t> 5.c)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Keandalan</a:t>
            </a:r>
            <a:r>
              <a:rPr lang="en-US" dirty="0"/>
              <a:t> (reliability):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,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kependidikan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pengelola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tanggap</a:t>
            </a:r>
            <a:r>
              <a:rPr lang="en-US" dirty="0"/>
              <a:t> (responsiveness): </a:t>
            </a:r>
            <a:r>
              <a:rPr lang="en-US" dirty="0" err="1"/>
              <a:t>kemauan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,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kependidikan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pengelola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/>
              <a:t>Kepastian</a:t>
            </a:r>
            <a:r>
              <a:rPr lang="en-US" dirty="0"/>
              <a:t> (assurance):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,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kependidikan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pengelola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keyakinan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/>
              <a:t>Empati</a:t>
            </a:r>
            <a:r>
              <a:rPr lang="en-US" dirty="0"/>
              <a:t> (empathy): </a:t>
            </a:r>
            <a:r>
              <a:rPr lang="en-US" dirty="0" err="1"/>
              <a:t>kesediaan</a:t>
            </a:r>
            <a:r>
              <a:rPr lang="en-US" dirty="0"/>
              <a:t>/</a:t>
            </a:r>
            <a:r>
              <a:rPr lang="en-US" dirty="0" err="1"/>
              <a:t>kepedulian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,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kependidikan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pengelola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Tangible: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kecukupan</a:t>
            </a:r>
            <a:r>
              <a:rPr lang="en-US" dirty="0"/>
              <a:t>, </a:t>
            </a:r>
            <a:r>
              <a:rPr lang="en-US" dirty="0" err="1"/>
              <a:t>aksesibitas</a:t>
            </a:r>
            <a:r>
              <a:rPr lang="en-US" dirty="0"/>
              <a:t>,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prasarana</a:t>
            </a:r>
            <a:r>
              <a:rPr lang="en-US" dirty="0"/>
              <a:t>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691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Realibilitas</a:t>
            </a:r>
            <a:r>
              <a:rPr lang="en-US" dirty="0" smtClean="0"/>
              <a:t> &amp;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Validitas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err="1"/>
              <a:t>Pengertian</a:t>
            </a:r>
            <a:r>
              <a:rPr lang="en-US" sz="2800" b="1" dirty="0"/>
              <a:t> </a:t>
            </a:r>
            <a:r>
              <a:rPr lang="en-US" sz="2800" b="1" dirty="0" err="1"/>
              <a:t>Reliabilitas</a:t>
            </a:r>
            <a:r>
              <a:rPr lang="en-US" sz="2800" dirty="0"/>
              <a:t> 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mengukur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kuesioner</a:t>
            </a:r>
            <a:r>
              <a:rPr lang="en-US" sz="2800" dirty="0"/>
              <a:t> yang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indikator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variabel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konstruk</a:t>
            </a:r>
            <a:r>
              <a:rPr lang="en-US" sz="2800" dirty="0"/>
              <a:t>. </a:t>
            </a:r>
            <a:r>
              <a:rPr lang="en-US" sz="2800" dirty="0" err="1"/>
              <a:t>Butir</a:t>
            </a:r>
            <a:r>
              <a:rPr lang="en-US" sz="2800" dirty="0"/>
              <a:t> </a:t>
            </a:r>
            <a:r>
              <a:rPr lang="en-US" sz="2800" dirty="0" err="1"/>
              <a:t>pertanyaan</a:t>
            </a:r>
            <a:r>
              <a:rPr lang="en-US" sz="2800" dirty="0"/>
              <a:t> </a:t>
            </a:r>
            <a:r>
              <a:rPr lang="en-US" sz="2800" dirty="0" err="1"/>
              <a:t>dikatakan</a:t>
            </a:r>
            <a:r>
              <a:rPr lang="en-US" sz="2800" dirty="0"/>
              <a:t> </a:t>
            </a:r>
            <a:r>
              <a:rPr lang="en-US" sz="2800" dirty="0" err="1"/>
              <a:t>reliabel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andal</a:t>
            </a:r>
            <a:r>
              <a:rPr lang="en-US" sz="2800" dirty="0"/>
              <a:t> </a:t>
            </a:r>
            <a:r>
              <a:rPr lang="en-US" sz="2800" dirty="0" err="1"/>
              <a:t>apabila</a:t>
            </a:r>
            <a:r>
              <a:rPr lang="en-US" sz="2800" dirty="0"/>
              <a:t> </a:t>
            </a:r>
            <a:r>
              <a:rPr lang="en-US" sz="2800" dirty="0" err="1"/>
              <a:t>jawaban</a:t>
            </a:r>
            <a:r>
              <a:rPr lang="en-US" sz="2800" dirty="0"/>
              <a:t> </a:t>
            </a:r>
            <a:r>
              <a:rPr lang="en-US" sz="2800" dirty="0" err="1"/>
              <a:t>seseorang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pertanyaan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konsisten</a:t>
            </a:r>
            <a:r>
              <a:rPr lang="en-US" sz="2800" dirty="0" smtClean="0"/>
              <a:t>.</a:t>
            </a:r>
          </a:p>
          <a:p>
            <a:r>
              <a:rPr lang="en-US" sz="2800" b="1" dirty="0" err="1"/>
              <a:t>Pengujian</a:t>
            </a:r>
            <a:r>
              <a:rPr lang="en-US" sz="2800" b="1" dirty="0"/>
              <a:t> </a:t>
            </a:r>
            <a:r>
              <a:rPr lang="en-US" sz="2800" b="1" dirty="0" err="1"/>
              <a:t>validitas</a:t>
            </a:r>
            <a:r>
              <a:rPr lang="en-US" sz="2800" dirty="0"/>
              <a:t> 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mengukur</a:t>
            </a:r>
            <a:r>
              <a:rPr lang="en-US" sz="2800" dirty="0"/>
              <a:t> </a:t>
            </a:r>
            <a:r>
              <a:rPr lang="en-US" sz="2800" dirty="0" err="1"/>
              <a:t>sah</a:t>
            </a:r>
            <a:r>
              <a:rPr lang="en-US" sz="2800" dirty="0"/>
              <a:t>/valid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tidaknya</a:t>
            </a:r>
            <a:r>
              <a:rPr lang="en-US" sz="2800" dirty="0"/>
              <a:t> </a:t>
            </a:r>
            <a:r>
              <a:rPr lang="en-US" sz="2800" dirty="0" err="1"/>
              <a:t>butir</a:t>
            </a:r>
            <a:r>
              <a:rPr lang="en-US" sz="2800" dirty="0"/>
              <a:t> </a:t>
            </a:r>
            <a:r>
              <a:rPr lang="en-US" sz="2800" dirty="0" err="1"/>
              <a:t>kuesioner</a:t>
            </a:r>
            <a:r>
              <a:rPr lang="en-US" sz="2800" dirty="0"/>
              <a:t>. </a:t>
            </a:r>
            <a:r>
              <a:rPr lang="en-US" sz="2800" dirty="0" err="1"/>
              <a:t>Kuesioner</a:t>
            </a:r>
            <a:r>
              <a:rPr lang="en-US" sz="2800" dirty="0"/>
              <a:t> </a:t>
            </a:r>
            <a:r>
              <a:rPr lang="en-US" sz="2800" dirty="0" err="1"/>
              <a:t>dikatan</a:t>
            </a:r>
            <a:r>
              <a:rPr lang="en-US" sz="2800" dirty="0"/>
              <a:t> valid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butir</a:t>
            </a:r>
            <a:r>
              <a:rPr lang="en-US" sz="2800" dirty="0"/>
              <a:t> </a:t>
            </a:r>
            <a:r>
              <a:rPr lang="en-US" sz="2800" dirty="0" err="1"/>
              <a:t>pertanyaan</a:t>
            </a:r>
            <a:r>
              <a:rPr lang="en-US" sz="2800" dirty="0"/>
              <a:t> </a:t>
            </a:r>
            <a:r>
              <a:rPr lang="en-US" sz="2800" dirty="0" err="1"/>
              <a:t>kuesioner</a:t>
            </a:r>
            <a:r>
              <a:rPr lang="en-US" sz="2800" dirty="0"/>
              <a:t> </a:t>
            </a:r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mengungkapkan</a:t>
            </a:r>
            <a:r>
              <a:rPr lang="en-US" sz="2800" dirty="0"/>
              <a:t> </a:t>
            </a:r>
            <a:r>
              <a:rPr lang="en-US" sz="2800" dirty="0" err="1"/>
              <a:t>sesuatu</a:t>
            </a:r>
            <a:r>
              <a:rPr lang="en-US" sz="2800" dirty="0"/>
              <a:t> yang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diukur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44231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Kuesioner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2591528"/>
              </p:ext>
            </p:extLst>
          </p:nvPr>
        </p:nvGraphicFramePr>
        <p:xfrm>
          <a:off x="1371600" y="2286000"/>
          <a:ext cx="96012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77764">
                  <a:extLst>
                    <a:ext uri="{9D8B030D-6E8A-4147-A177-3AD203B41FA5}">
                      <a16:colId xmlns:a16="http://schemas.microsoft.com/office/drawing/2014/main" val="1552783856"/>
                    </a:ext>
                  </a:extLst>
                </a:gridCol>
                <a:gridCol w="606392">
                  <a:extLst>
                    <a:ext uri="{9D8B030D-6E8A-4147-A177-3AD203B41FA5}">
                      <a16:colId xmlns:a16="http://schemas.microsoft.com/office/drawing/2014/main" val="1793708996"/>
                    </a:ext>
                  </a:extLst>
                </a:gridCol>
                <a:gridCol w="539015">
                  <a:extLst>
                    <a:ext uri="{9D8B030D-6E8A-4147-A177-3AD203B41FA5}">
                      <a16:colId xmlns:a16="http://schemas.microsoft.com/office/drawing/2014/main" val="2065388743"/>
                    </a:ext>
                  </a:extLst>
                </a:gridCol>
                <a:gridCol w="519764">
                  <a:extLst>
                    <a:ext uri="{9D8B030D-6E8A-4147-A177-3AD203B41FA5}">
                      <a16:colId xmlns:a16="http://schemas.microsoft.com/office/drawing/2014/main" val="3524608053"/>
                    </a:ext>
                  </a:extLst>
                </a:gridCol>
                <a:gridCol w="558265">
                  <a:extLst>
                    <a:ext uri="{9D8B030D-6E8A-4147-A177-3AD203B41FA5}">
                      <a16:colId xmlns:a16="http://schemas.microsoft.com/office/drawing/2014/main" val="27426535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052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Kesopanan dan keramahan petugas sekretariat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949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Kecepatan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pelayanan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petugas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sekretariat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43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Keberfungsian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peralatan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praktikum</a:t>
                      </a:r>
                      <a:r>
                        <a:rPr lang="en-US" dirty="0" smtClean="0"/>
                        <a:t> di </a:t>
                      </a:r>
                      <a:r>
                        <a:rPr lang="en-US" dirty="0" err="1" smtClean="0"/>
                        <a:t>ruang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laboratorium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229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Kebersihan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ruang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kelas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lingkungan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terjaga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078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Ketersediaan lahan parkir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807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Ketersediaan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kelengkapan</a:t>
                      </a:r>
                      <a:r>
                        <a:rPr lang="en-US" dirty="0" smtClean="0"/>
                        <a:t> media </a:t>
                      </a:r>
                      <a:r>
                        <a:rPr lang="en-US" dirty="0" err="1" smtClean="0"/>
                        <a:t>pembelajaran</a:t>
                      </a:r>
                      <a:r>
                        <a:rPr lang="en-US" dirty="0" smtClean="0"/>
                        <a:t> di </a:t>
                      </a:r>
                      <a:r>
                        <a:rPr lang="en-US" dirty="0" err="1" smtClean="0"/>
                        <a:t>ruang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263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Keberfungsian</a:t>
                      </a:r>
                      <a:r>
                        <a:rPr lang="en-US" dirty="0" smtClean="0"/>
                        <a:t> media </a:t>
                      </a:r>
                      <a:r>
                        <a:rPr lang="en-US" dirty="0" err="1" smtClean="0"/>
                        <a:t>pembelajaran</a:t>
                      </a:r>
                      <a:r>
                        <a:rPr lang="en-US" dirty="0" smtClean="0"/>
                        <a:t> di </a:t>
                      </a:r>
                      <a:r>
                        <a:rPr lang="en-US" dirty="0" err="1" smtClean="0"/>
                        <a:t>ruang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922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070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 Unit </a:t>
            </a:r>
            <a:r>
              <a:rPr lang="en-US" dirty="0" err="1" smtClean="0"/>
              <a:t>Pendukung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semester </a:t>
            </a:r>
            <a:r>
              <a:rPr lang="en-US" dirty="0" err="1" smtClean="0"/>
              <a:t>sekali</a:t>
            </a:r>
            <a:endParaRPr lang="en-US" dirty="0" smtClean="0"/>
          </a:p>
          <a:p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Mutu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 Unit</a:t>
            </a:r>
          </a:p>
          <a:p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80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9752"/>
            <a:ext cx="12059920" cy="628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65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Kuesioner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906" y="1780724"/>
            <a:ext cx="11122530" cy="4591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8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305</TotalTime>
  <Words>306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Franklin Gothic Book</vt:lpstr>
      <vt:lpstr>Crop</vt:lpstr>
      <vt:lpstr>Penyusunan Alat ukur  layanan unit</vt:lpstr>
      <vt:lpstr>Langkah Penyusunan Alat Ukur</vt:lpstr>
      <vt:lpstr>PowerPoint Presentation</vt:lpstr>
      <vt:lpstr>RATER dalam Kepuasan Mahasiswa (Tabel 5.c)</vt:lpstr>
      <vt:lpstr>Uji Realibilitas &amp; Uji Validitas</vt:lpstr>
      <vt:lpstr>Contoh Kuesioner</vt:lpstr>
      <vt:lpstr>AMI Unit Pendukung</vt:lpstr>
      <vt:lpstr>PowerPoint Presentation</vt:lpstr>
      <vt:lpstr>Kuesioner dengan Sistem Informasi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Penyusunan Alat ukur  layanan unit</dc:title>
  <dc:creator>USD-SPMAI</dc:creator>
  <cp:lastModifiedBy>USD-SPMAI</cp:lastModifiedBy>
  <cp:revision>17</cp:revision>
  <cp:lastPrinted>2019-06-24T07:23:12Z</cp:lastPrinted>
  <dcterms:created xsi:type="dcterms:W3CDTF">2019-06-24T02:20:07Z</dcterms:created>
  <dcterms:modified xsi:type="dcterms:W3CDTF">2019-06-24T07:25:41Z</dcterms:modified>
</cp:coreProperties>
</file>